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90" r:id="rId2"/>
    <p:sldId id="291" r:id="rId3"/>
    <p:sldId id="292" r:id="rId4"/>
    <p:sldId id="293" r:id="rId5"/>
    <p:sldId id="294" r:id="rId6"/>
    <p:sldId id="295" r:id="rId7"/>
    <p:sldId id="296" r:id="rId8"/>
    <p:sldId id="297" r:id="rId9"/>
    <p:sldId id="299" r:id="rId10"/>
    <p:sldId id="300" r:id="rId11"/>
    <p:sldId id="301" r:id="rId12"/>
    <p:sldId id="302" r:id="rId13"/>
    <p:sldId id="303" r:id="rId14"/>
    <p:sldId id="304" r:id="rId15"/>
    <p:sldId id="305" r:id="rId16"/>
    <p:sldId id="306" r:id="rId17"/>
    <p:sldId id="307" r:id="rId18"/>
    <p:sldId id="308" r:id="rId19"/>
    <p:sldId id="309" r:id="rId20"/>
    <p:sldId id="298" r:id="rId21"/>
    <p:sldId id="275"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50" autoAdjust="0"/>
  </p:normalViewPr>
  <p:slideViewPr>
    <p:cSldViewPr snapToGrid="0">
      <p:cViewPr varScale="1">
        <p:scale>
          <a:sx n="93" d="100"/>
          <a:sy n="93" d="100"/>
        </p:scale>
        <p:origin x="12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26DEF-07D4-49F6-BE18-E7269DFBC908}" type="datetimeFigureOut">
              <a:rPr kumimoji="1" lang="ja-JP" altLang="en-US" smtClean="0"/>
              <a:t>2024/6/8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08ED-DB72-4AD1-BC7A-A1E52BFC45EC}" type="slidenum">
              <a:rPr kumimoji="1" lang="ja-JP" altLang="en-US" smtClean="0"/>
              <a:t>‹#›</a:t>
            </a:fld>
            <a:endParaRPr kumimoji="1" lang="ja-JP" altLang="en-US"/>
          </a:p>
        </p:txBody>
      </p:sp>
    </p:spTree>
    <p:extLst>
      <p:ext uri="{BB962C8B-B14F-4D97-AF65-F5344CB8AC3E}">
        <p14:creationId xmlns:p14="http://schemas.microsoft.com/office/powerpoint/2010/main" val="34947266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E6D08ED-DB72-4AD1-BC7A-A1E52BFC45EC}" type="slidenum">
              <a:rPr kumimoji="1" lang="ja-JP" altLang="en-US" smtClean="0"/>
              <a:t>2</a:t>
            </a:fld>
            <a:endParaRPr kumimoji="1" lang="ja-JP" altLang="en-US"/>
          </a:p>
        </p:txBody>
      </p:sp>
    </p:spTree>
    <p:extLst>
      <p:ext uri="{BB962C8B-B14F-4D97-AF65-F5344CB8AC3E}">
        <p14:creationId xmlns:p14="http://schemas.microsoft.com/office/powerpoint/2010/main" val="1227460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②について</a:t>
            </a:r>
            <a:endParaRPr kumimoji="1" lang="en-US" altLang="ja-JP" dirty="0"/>
          </a:p>
          <a:p>
            <a:r>
              <a:rPr kumimoji="1" lang="en-US" altLang="ja-JP" dirty="0"/>
              <a:t>LSTM</a:t>
            </a:r>
            <a:r>
              <a:rPr kumimoji="1" lang="ja-JP" altLang="en-US" dirty="0"/>
              <a:t>への入力について、従来法では</a:t>
            </a:r>
            <a:r>
              <a:rPr kumimoji="1" lang="en-US" altLang="ja-JP" dirty="0"/>
              <a:t>VAE</a:t>
            </a:r>
            <a:r>
              <a:rPr kumimoji="1" lang="ja-JP" altLang="en-US" dirty="0"/>
              <a:t>で得られた潜在変数のベクトルをそのままインプットしていたが、</a:t>
            </a:r>
            <a:endParaRPr kumimoji="1" lang="en-US" altLang="ja-JP" dirty="0"/>
          </a:p>
          <a:p>
            <a:r>
              <a:rPr kumimoji="1" lang="ja-JP" altLang="en-US" dirty="0"/>
              <a:t>今回は、各クラスタへの所属確率を用いることにより、次元削減の効果が得られ、その分、データが増えても計算量増やさず、</a:t>
            </a:r>
            <a:endParaRPr kumimoji="1" lang="en-US" altLang="ja-JP" dirty="0"/>
          </a:p>
          <a:p>
            <a:r>
              <a:rPr kumimoji="1" lang="ja-JP" altLang="en-US" dirty="0"/>
              <a:t>結果としてモデルの汎化性能の向上が見られた。</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0E6D08ED-DB72-4AD1-BC7A-A1E52BFC45EC}" type="slidenum">
              <a:rPr kumimoji="1" lang="ja-JP" altLang="en-US" smtClean="0"/>
              <a:t>6</a:t>
            </a:fld>
            <a:endParaRPr kumimoji="1" lang="ja-JP" altLang="en-US"/>
          </a:p>
        </p:txBody>
      </p:sp>
    </p:spTree>
    <p:extLst>
      <p:ext uri="{BB962C8B-B14F-4D97-AF65-F5344CB8AC3E}">
        <p14:creationId xmlns:p14="http://schemas.microsoft.com/office/powerpoint/2010/main" val="1256286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③学習済みの</a:t>
            </a:r>
            <a:r>
              <a:rPr kumimoji="1" lang="en-US" altLang="ja-JP" dirty="0"/>
              <a:t>LSTM</a:t>
            </a:r>
            <a:r>
              <a:rPr kumimoji="1" lang="ja-JP" altLang="en-US" dirty="0"/>
              <a:t>に</a:t>
            </a:r>
            <a:r>
              <a:rPr kumimoji="1" lang="en-US" altLang="ja-JP" dirty="0" err="1"/>
              <a:t>TimeSHAP</a:t>
            </a:r>
            <a:r>
              <a:rPr kumimoji="1" lang="ja-JP" altLang="en-US" dirty="0"/>
              <a:t>を適応した。</a:t>
            </a:r>
            <a:endParaRPr kumimoji="1" lang="en-US" altLang="ja-JP" dirty="0"/>
          </a:p>
        </p:txBody>
      </p:sp>
      <p:sp>
        <p:nvSpPr>
          <p:cNvPr id="4" name="スライド番号プレースホルダー 3"/>
          <p:cNvSpPr>
            <a:spLocks noGrp="1"/>
          </p:cNvSpPr>
          <p:nvPr>
            <p:ph type="sldNum" sz="quarter" idx="5"/>
          </p:nvPr>
        </p:nvSpPr>
        <p:spPr/>
        <p:txBody>
          <a:bodyPr/>
          <a:lstStyle/>
          <a:p>
            <a:fld id="{0E6D08ED-DB72-4AD1-BC7A-A1E52BFC45EC}" type="slidenum">
              <a:rPr kumimoji="1" lang="ja-JP" altLang="en-US" smtClean="0"/>
              <a:t>7</a:t>
            </a:fld>
            <a:endParaRPr kumimoji="1" lang="ja-JP" altLang="en-US"/>
          </a:p>
        </p:txBody>
      </p:sp>
    </p:spTree>
    <p:extLst>
      <p:ext uri="{BB962C8B-B14F-4D97-AF65-F5344CB8AC3E}">
        <p14:creationId xmlns:p14="http://schemas.microsoft.com/office/powerpoint/2010/main" val="4188747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VAE</a:t>
            </a:r>
            <a:r>
              <a:rPr kumimoji="1" lang="ja-JP" altLang="en-US" dirty="0"/>
              <a:t>でもひと工夫している。</a:t>
            </a:r>
            <a:endParaRPr kumimoji="1" lang="en-US" altLang="ja-JP" dirty="0"/>
          </a:p>
          <a:p>
            <a:r>
              <a:rPr kumimoji="1" lang="ja-JP" altLang="en-US" dirty="0"/>
              <a:t>それは損失関数についての工夫。</a:t>
            </a:r>
            <a:endParaRPr kumimoji="1" lang="en-US" altLang="ja-JP" dirty="0"/>
          </a:p>
          <a:p>
            <a:endParaRPr kumimoji="1" lang="en-US" altLang="ja-JP" dirty="0"/>
          </a:p>
          <a:p>
            <a:r>
              <a:rPr kumimoji="1" lang="ja-JP" altLang="en-US" dirty="0"/>
              <a:t>一般的な</a:t>
            </a:r>
            <a:r>
              <a:rPr kumimoji="1" lang="en-US" altLang="ja-JP" dirty="0"/>
              <a:t>VAE</a:t>
            </a:r>
            <a:r>
              <a:rPr kumimoji="1" lang="ja-JP" altLang="en-US" dirty="0"/>
              <a:t>では入力</a:t>
            </a:r>
            <a:r>
              <a:rPr kumimoji="1" lang="en-US" altLang="ja-JP" dirty="0"/>
              <a:t>-</a:t>
            </a:r>
            <a:r>
              <a:rPr kumimoji="1" lang="ja-JP" altLang="en-US" dirty="0"/>
              <a:t>出力の</a:t>
            </a:r>
            <a:r>
              <a:rPr kumimoji="1" lang="en-US" altLang="ja-JP" dirty="0"/>
              <a:t>MSE</a:t>
            </a:r>
            <a:r>
              <a:rPr kumimoji="1" lang="ja-JP" altLang="en-US" dirty="0"/>
              <a:t>を</a:t>
            </a:r>
            <a:r>
              <a:rPr kumimoji="1" lang="en-US" altLang="ja-JP" dirty="0"/>
              <a:t>loss</a:t>
            </a:r>
            <a:r>
              <a:rPr kumimoji="1" lang="ja-JP" altLang="en-US" dirty="0"/>
              <a:t>とするが、これだと包絡線を捉えることが困難（なぜなら、</a:t>
            </a:r>
            <a:r>
              <a:rPr kumimoji="1" lang="en-US" altLang="ja-JP" dirty="0"/>
              <a:t>MSE</a:t>
            </a:r>
            <a:r>
              <a:rPr kumimoji="1" lang="ja-JP" altLang="en-US" dirty="0"/>
              <a:t>は一点一点同士の二乗誤差を見ていくから）</a:t>
            </a:r>
            <a:endParaRPr kumimoji="1" lang="en-US" altLang="ja-JP" dirty="0"/>
          </a:p>
          <a:p>
            <a:r>
              <a:rPr kumimoji="1" lang="ja-JP" altLang="en-US" dirty="0"/>
              <a:t>そこで、本研究では入力と出力の</a:t>
            </a:r>
            <a:r>
              <a:rPr kumimoji="1" lang="en-US" altLang="ja-JP" dirty="0"/>
              <a:t>KL-Divergence</a:t>
            </a:r>
            <a:r>
              <a:rPr kumimoji="1" lang="ja-JP" altLang="en-US" dirty="0"/>
              <a:t>を用いている。</a:t>
            </a:r>
          </a:p>
        </p:txBody>
      </p:sp>
      <p:sp>
        <p:nvSpPr>
          <p:cNvPr id="4" name="スライド番号プレースホルダー 3"/>
          <p:cNvSpPr>
            <a:spLocks noGrp="1"/>
          </p:cNvSpPr>
          <p:nvPr>
            <p:ph type="sldNum" sz="quarter" idx="5"/>
          </p:nvPr>
        </p:nvSpPr>
        <p:spPr/>
        <p:txBody>
          <a:bodyPr/>
          <a:lstStyle/>
          <a:p>
            <a:fld id="{0E6D08ED-DB72-4AD1-BC7A-A1E52BFC45EC}" type="slidenum">
              <a:rPr kumimoji="1" lang="ja-JP" altLang="en-US" smtClean="0"/>
              <a:t>8</a:t>
            </a:fld>
            <a:endParaRPr kumimoji="1" lang="ja-JP" altLang="en-US"/>
          </a:p>
        </p:txBody>
      </p:sp>
    </p:spTree>
    <p:extLst>
      <p:ext uri="{BB962C8B-B14F-4D97-AF65-F5344CB8AC3E}">
        <p14:creationId xmlns:p14="http://schemas.microsoft.com/office/powerpoint/2010/main" val="7354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E6D08ED-DB72-4AD1-BC7A-A1E52BFC45EC}" type="slidenum">
              <a:rPr kumimoji="1" lang="ja-JP" altLang="en-US" smtClean="0"/>
              <a:t>9</a:t>
            </a:fld>
            <a:endParaRPr kumimoji="1" lang="ja-JP" altLang="en-US"/>
          </a:p>
        </p:txBody>
      </p:sp>
    </p:spTree>
    <p:extLst>
      <p:ext uri="{BB962C8B-B14F-4D97-AF65-F5344CB8AC3E}">
        <p14:creationId xmlns:p14="http://schemas.microsoft.com/office/powerpoint/2010/main" val="963649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睡眠の評価というのはとても難しく、睡眠科学の方でも客観的な指標は存在していない。</a:t>
            </a:r>
            <a:endParaRPr kumimoji="1" lang="en-US" altLang="ja-JP" dirty="0"/>
          </a:p>
          <a:p>
            <a:r>
              <a:rPr kumimoji="1" lang="ja-JP" altLang="en-US" dirty="0"/>
              <a:t>そこで本研究では、満足度に基づいている。</a:t>
            </a:r>
          </a:p>
        </p:txBody>
      </p:sp>
      <p:sp>
        <p:nvSpPr>
          <p:cNvPr id="4" name="スライド番号プレースホルダー 3"/>
          <p:cNvSpPr>
            <a:spLocks noGrp="1"/>
          </p:cNvSpPr>
          <p:nvPr>
            <p:ph type="sldNum" sz="quarter" idx="5"/>
          </p:nvPr>
        </p:nvSpPr>
        <p:spPr/>
        <p:txBody>
          <a:bodyPr/>
          <a:lstStyle/>
          <a:p>
            <a:fld id="{0E6D08ED-DB72-4AD1-BC7A-A1E52BFC45EC}" type="slidenum">
              <a:rPr kumimoji="1" lang="ja-JP" altLang="en-US" smtClean="0"/>
              <a:t>11</a:t>
            </a:fld>
            <a:endParaRPr kumimoji="1" lang="ja-JP" altLang="en-US"/>
          </a:p>
        </p:txBody>
      </p:sp>
    </p:spTree>
    <p:extLst>
      <p:ext uri="{BB962C8B-B14F-4D97-AF65-F5344CB8AC3E}">
        <p14:creationId xmlns:p14="http://schemas.microsoft.com/office/powerpoint/2010/main" val="2325598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音イベントラベル付けの自動化に関して、</a:t>
            </a:r>
            <a:endParaRPr kumimoji="1" lang="en-US" altLang="ja-JP" dirty="0"/>
          </a:p>
          <a:p>
            <a:r>
              <a:rPr kumimoji="1" lang="ja-JP" altLang="en-US" dirty="0"/>
              <a:t>今回はクラスタリングされたそれぞれのグループがどういう性質の音であるかは人間が直接聴いて判断しているので、</a:t>
            </a:r>
            <a:endParaRPr kumimoji="1" lang="en-US" altLang="ja-JP" dirty="0"/>
          </a:p>
          <a:p>
            <a:r>
              <a:rPr kumimoji="1" lang="ja-JP" altLang="en-US" dirty="0"/>
              <a:t>この部分も自動化できる仕組みを考えたい。</a:t>
            </a:r>
          </a:p>
        </p:txBody>
      </p:sp>
      <p:sp>
        <p:nvSpPr>
          <p:cNvPr id="4" name="スライド番号プレースホルダー 3"/>
          <p:cNvSpPr>
            <a:spLocks noGrp="1"/>
          </p:cNvSpPr>
          <p:nvPr>
            <p:ph type="sldNum" sz="quarter" idx="5"/>
          </p:nvPr>
        </p:nvSpPr>
        <p:spPr/>
        <p:txBody>
          <a:bodyPr/>
          <a:lstStyle/>
          <a:p>
            <a:fld id="{0E6D08ED-DB72-4AD1-BC7A-A1E52BFC45EC}" type="slidenum">
              <a:rPr kumimoji="1" lang="ja-JP" altLang="en-US" smtClean="0"/>
              <a:t>19</a:t>
            </a:fld>
            <a:endParaRPr kumimoji="1" lang="ja-JP" altLang="en-US"/>
          </a:p>
        </p:txBody>
      </p:sp>
    </p:spTree>
    <p:extLst>
      <p:ext uri="{BB962C8B-B14F-4D97-AF65-F5344CB8AC3E}">
        <p14:creationId xmlns:p14="http://schemas.microsoft.com/office/powerpoint/2010/main" val="1175696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A6C16-D7B8-3ECC-FDC5-959327BC911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34AD9FD-C1A2-FA64-CEEA-0D55B5D70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C898621-D105-0CE9-27D1-A8AF4FBA0E3E}"/>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0A5EB7AC-3FAC-2039-978F-5BA3DFC1EE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B29266-62B1-86F9-261E-67E59B0D7101}"/>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27402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B6572-3EC8-BA85-3A0C-96D2B48D4C4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3D3302F-338C-05E5-3087-92A75E80BB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DC2AD1-800C-FC71-8849-CC6B57E9EFD7}"/>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E4580A90-1EEF-2D15-BC23-D56B64EDAB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D5C7C4-F4A6-5756-D2B6-7A954FBA0C88}"/>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7363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2AA5748-BCED-D691-E324-375727F7C6B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564CBA-BB06-4BBD-CEF4-5F2B33A6F7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FD4A25-F0BA-6D2A-1657-D019CA2FBBF9}"/>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57CFE0AC-8A8D-CBBC-3565-F70B3B9FC4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626F97-23CC-EF7E-45D9-3ED71C0E79F6}"/>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56630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55260-8AB6-1BC6-FDC0-CB9AED477C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027CAB-D5B5-C671-C154-865C6C314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B9F2D8-8200-9085-0F0C-25158EB8DF19}"/>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E5E2B035-82AA-8406-EE8A-C64CD584C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AB0815-8717-0833-0DFB-ECEDF9900BE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40155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3943-0100-69BE-AD84-7F016B6BE2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544E1F-9A00-FF93-1C70-A4144AFDF6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57FDD9-28A3-6633-A0B6-8EBAF41C1927}"/>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F24B463E-BC70-CFF9-37CE-6C6A78C512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282089-B131-581C-B5F3-B5005144AF77}"/>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089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0D8A7-0B20-1763-213D-C1B51525CD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0EB352-8777-53E5-B3C6-ABD0D0F2F1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1554EF7-D90B-EDFA-6837-17FE5FB8EE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8939E9-F0BC-129C-08FE-3F9D829E19A0}"/>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6" name="フッター プレースホルダー 5">
            <a:extLst>
              <a:ext uri="{FF2B5EF4-FFF2-40B4-BE49-F238E27FC236}">
                <a16:creationId xmlns:a16="http://schemas.microsoft.com/office/drawing/2014/main" id="{E1446B08-F017-26AD-BFE8-DBBF487CD7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29DAE5-7466-5CBF-9616-6EE98B869BCE}"/>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27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A1E65-989D-5E0A-043F-A64FFE30A5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83790C-6801-BA6E-464E-73942EBB7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70F339-9639-3273-F9FE-20465F54C2B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5CC56D9-14D7-E2D1-9954-13EFF00500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32CB04-CAB2-3321-9ABB-B68C0253B89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3BD498-A81E-339A-7ED9-ED4CAA548F3D}"/>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8" name="フッター プレースホルダー 7">
            <a:extLst>
              <a:ext uri="{FF2B5EF4-FFF2-40B4-BE49-F238E27FC236}">
                <a16:creationId xmlns:a16="http://schemas.microsoft.com/office/drawing/2014/main" id="{83D12228-523B-7311-1B8A-6EBF438EC3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22357D-5E25-65FE-67BD-5496F4B15A1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28845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1D9AB-F48E-8BB0-1EB4-1F42421AC4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53E8D40-F000-C14A-9AB6-6258EF5005C6}"/>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4" name="フッター プレースホルダー 3">
            <a:extLst>
              <a:ext uri="{FF2B5EF4-FFF2-40B4-BE49-F238E27FC236}">
                <a16:creationId xmlns:a16="http://schemas.microsoft.com/office/drawing/2014/main" id="{2C5AFA5E-CD92-C82B-1ADC-78F05CCCCCE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E91B96-8B4B-EE35-D6BA-58C69F0863DD}"/>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2792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5C5692-AB27-DBEF-B1DB-7286CC4D32FE}"/>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3" name="フッター プレースホルダー 2">
            <a:extLst>
              <a:ext uri="{FF2B5EF4-FFF2-40B4-BE49-F238E27FC236}">
                <a16:creationId xmlns:a16="http://schemas.microsoft.com/office/drawing/2014/main" id="{F45F834B-0589-B8C3-12E5-9679DE7C3E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8995981-27A9-669D-1805-50BC9335864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6429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85F99-436D-F8F4-CFC2-011C00CDF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CEFADD-98EF-24F5-30F6-DFD1A9005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2DC9592-7FE7-5D0F-5255-088FB9860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65025A-4D04-6113-5DCB-EB8EC4F7DB32}"/>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6" name="フッター プレースホルダー 5">
            <a:extLst>
              <a:ext uri="{FF2B5EF4-FFF2-40B4-BE49-F238E27FC236}">
                <a16:creationId xmlns:a16="http://schemas.microsoft.com/office/drawing/2014/main" id="{401180C7-1965-926D-C3D2-1423223FD6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ACEB06-E011-C235-6008-137472E1A69B}"/>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4766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AB44-AE99-1C9D-CFF7-00E6A7F191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DAEADF4-E213-B46A-645E-5FB9A9EEA8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5BCD1B-E870-F64E-2CCC-B47DEB9C2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54A579-A90A-33BB-2D5E-21A5340CA716}"/>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6" name="フッター プレースホルダー 5">
            <a:extLst>
              <a:ext uri="{FF2B5EF4-FFF2-40B4-BE49-F238E27FC236}">
                <a16:creationId xmlns:a16="http://schemas.microsoft.com/office/drawing/2014/main" id="{5BF918FF-9831-8742-1E43-5CDE5133CD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6D499B-E3CF-7DAD-58AD-701AC9FC322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600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2B61A8B-2BB2-1786-E11F-B64DA5983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43C887-35BA-6329-3DC7-44EEF1D52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617D71-98BD-CA30-492A-199B61530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50F5C4A8-AA96-CD8C-9224-D9E273319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12EECC-799D-59B6-F550-3CD364B5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85498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F1F9447-D94A-C01D-6FF7-47524225B7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067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5F76A2F-03D9-D32E-03E1-C437BC42D4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5910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AEA3B24-C66A-34AE-5822-7A1558FB1AA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67618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858F783-F5DB-FC1B-6580-DC2669A1433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28076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ABED1D4-7F0F-4036-1794-2EEEA250CBE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16366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DB216AE-3413-A44C-DE8B-87245F79FA3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99011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DCE7926-16A2-F060-161A-41DE8A9E98F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1566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F92B650-92FA-E27D-0A37-57A04DA22F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8551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3047DF7-B188-C55F-43B4-510854D90B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8011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8AFF140-FE90-8C2A-B37E-44CBDA50A46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6470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B7AAC1-70C1-4465-5033-4A5044546BD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0910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3DCCB59-E4BD-6CF1-BF4E-29CE2A72F79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43109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628537" y="1541417"/>
            <a:ext cx="6484983" cy="3447098"/>
          </a:xfrm>
          <a:prstGeom prst="rect">
            <a:avLst/>
          </a:prstGeom>
          <a:noFill/>
        </p:spPr>
        <p:txBody>
          <a:bodyPr wrap="square" rtlCol="0">
            <a:spAutoFit/>
          </a:bodyPr>
          <a:lstStyle/>
          <a:p>
            <a:r>
              <a:rPr kumimoji="1" lang="en-US" altLang="ja-JP" sz="20000" dirty="0">
                <a:solidFill>
                  <a:srgbClr val="3333FF"/>
                </a:solidFill>
                <a:latin typeface="Meiryo UI" panose="020B0604030504040204" pitchFamily="50" charset="-128"/>
                <a:ea typeface="Meiryo UI" panose="020B0604030504040204" pitchFamily="50" charset="-128"/>
              </a:rPr>
              <a:t>Q</a:t>
            </a:r>
            <a:r>
              <a:rPr kumimoji="1" lang="ja-JP" altLang="en-US" sz="20000" dirty="0">
                <a:latin typeface="Meiryo UI" panose="020B0604030504040204" pitchFamily="50" charset="-128"/>
                <a:ea typeface="Meiryo UI" panose="020B0604030504040204" pitchFamily="50" charset="-128"/>
              </a:rPr>
              <a:t>＆</a:t>
            </a:r>
            <a:r>
              <a:rPr kumimoji="1" lang="en-US" altLang="ja-JP" sz="20000"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848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00297" y="200297"/>
            <a:ext cx="11887200" cy="1200329"/>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3333FF"/>
                </a:solidFill>
                <a:latin typeface="Meiryo UI" panose="020B0604030504040204" pitchFamily="50" charset="-128"/>
                <a:ea typeface="Meiryo UI" panose="020B0604030504040204" pitchFamily="50" charset="-128"/>
              </a:rPr>
              <a:t>Q</a:t>
            </a:r>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A</a:t>
            </a:r>
          </a:p>
          <a:p>
            <a:endParaRPr lang="en-US" altLang="ja-JP" dirty="0">
              <a:solidFill>
                <a:srgbClr val="FF5050"/>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endParaRPr kumimoji="1" lang="en-US" altLang="ja-JP" dirty="0">
              <a:solidFill>
                <a:srgbClr val="FF5050"/>
              </a:solidFill>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529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768D4DF-7190-0437-B412-EA13835CEB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420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388AF11-1111-6A3A-C95A-1131590B22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148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A0A6806-E475-6A62-1F54-899CB51046C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2646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C137CC2-CFA3-7B87-9743-F9C489539BD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636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9A5DEE3-CD2E-E252-281B-B9319165F00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340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C9E4948-1B03-94F2-3F0C-453016CDE93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1359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4B6A7D7-26B4-4E6F-98DE-21ACEC3C36F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9530982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3119</TotalTime>
  <Words>242</Words>
  <Application>Microsoft Office PowerPoint</Application>
  <PresentationFormat>ワイド画面</PresentationFormat>
  <Paragraphs>25</Paragraphs>
  <Slides>21</Slides>
  <Notes>7</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hirooka hirooka</dc:creator>
  <cp:lastModifiedBy>hirooka hirooka</cp:lastModifiedBy>
  <cp:revision>144</cp:revision>
  <dcterms:created xsi:type="dcterms:W3CDTF">2024-06-02T16:53:27Z</dcterms:created>
  <dcterms:modified xsi:type="dcterms:W3CDTF">2024-06-08T07:13:59Z</dcterms:modified>
</cp:coreProperties>
</file>